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789DA-E5BE-476F-ADBD-79BAD6FCCF5D}" type="datetimeFigureOut">
              <a:rPr lang="en-US" smtClean="0"/>
              <a:pPr/>
              <a:t>11/05/2020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2A395-1DA8-49DE-BA3A-F34B88F9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0B51-0C04-4F04-8771-7FB4B81BBD08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3EE9-7509-4E78-A086-9241036F458F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1F22-8CEB-4D62-AC3F-35712AEABA87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96F49-9293-46EA-850E-3A3D8E73FEBC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6A19-941E-4769-ACD9-85C39875226C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9E-5665-4262-A63C-AD7492C8AB8C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36F6-2045-45CB-B127-224FC960F57E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4A173-0456-4F19-B6B6-E9A082B3838F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60C-6998-4D8E-9BF0-2F40EE58B725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720A-16DC-419C-9B43-B1F22B37A3CF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CCDC-F50F-4E51-B38E-CF0B7227B817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8772C-F9C9-4CDE-A6BF-19315DB466DB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772400" cy="19272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COVID-19: Guidelines on disinfection of common public places including offices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9812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State Institute of Health and Family Welfare-Rajasthan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Public toilets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Sanitary workers must use separate set of cleaning equipment for toilets (mops, nylon scrubber) and separate set for sink and commode).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They should always wear disposable protective gloves while cleaning a toilet.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Public toilets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371599"/>
          <a:ext cx="8229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3048000"/>
                <a:gridCol w="2743200"/>
              </a:tblGrid>
              <a:tr h="3942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Agents / Toilet cleaner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Procedure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36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Toilet pot/ commode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Sodium hypochlorite 1%/ detergent Soap powder / long handle angular brush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Inside of toilet pot/commode: • Scrub with the recommended agents and the long handle angular brush. • Outside: clean with recommended agents; use a scrubber.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553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Lid/ commode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Nylon scrubber and soap powder/detergent 1% Sodium Hypochlorite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Wet and scrub with soap powder and the nylon scrubber inside and outside. • Wipe with 1% Sodium Hypochlorite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Public toilets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1"/>
          <a:ext cx="8229600" cy="4302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3048000"/>
                <a:gridCol w="2743200"/>
              </a:tblGrid>
              <a:tr h="4149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Areas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Agents / Toilet cleaner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Procedure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8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Toilet floor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Soap powder /detergent and scrubbing brush/ nylon broom 1% Sodium Hypochlorite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Scrub floor with soap powder and the scrubbing brush • Wash with water • Use sodium hypochlorite1% dilution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9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Sink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Soap powder / detergent and nylon scrubber 1% Sodium Hypochlorite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Scrub with the nylon scrubber. • Wipe with 1% sodium hypochlorite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Public toilets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1"/>
          <a:ext cx="8229600" cy="5496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048000"/>
                <a:gridCol w="2971800"/>
              </a:tblGrid>
              <a:tr h="4149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Areas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Agents / Toilet cleaner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Procedure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8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Showers area / Taps and fittings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Warm water Detergent powder Nylon Scrubber 1% Sodium Hypochlorite/ 70% alcohol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Thoroughly scrub the floors/tiles with warm water and detergent • Wipe over taps and fittings with a damp cloth and detergent. • Care should be taken to clean the underside of taps and fittings. • Wipe with 1% sodium hypochlorite/ 70% alcohol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9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Soap dispensers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Detergent and water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Should be cleaned daily with detergent and water and dried.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562600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70% Alcohol can be used to wipe down surfaces where the use of bleach is not suitable, e.g. metal. (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Chloroxylenol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(4.5-5.5%)/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Benzalkonium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Chloride or any other disinfectants found to be effective against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coronavirus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may be used as per manufacturer’s instructions) </a:t>
            </a:r>
          </a:p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Always use freshly prepared 1% sodium hypochlorite.</a:t>
            </a:r>
          </a:p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Do not use disinfectants spray on potentially highly contaminated areas (such as toilet bowl or surrounding surfaces) as it may create splashes which can further spread the virus.</a:t>
            </a:r>
          </a:p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To prevent cross contamination, discard cleaning material made of cloth (mop and wiping cloth) in appropriate bags after cleaning and disinfecting. Wear new pair of gloves and fasten the bag.</a:t>
            </a:r>
          </a:p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Disinfect all cleaning equipment after use and before using in other area</a:t>
            </a:r>
          </a:p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 Disinfect buckets by soaking in bleach solution or rinse in hot water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Personal Protective Equipment (PPE):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Wear disposable rubber boots, gloves (heavy duty), and a triple layer mask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Gloves should be removed and discarded damaged, and a new pair worn.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All disposable PPE should be removed and discarded after cleaning activities are completed.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Hands should be washed with soap and water immediately after each piece of PPE is removed, following completion of cleaning.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Guidelines for Preparation of 1% sodium hypochlorite solution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399"/>
          <a:ext cx="8458200" cy="5025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810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Product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Available chlorine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1percent</a:t>
                      </a:r>
                      <a:endParaRPr lang="en-US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06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Sodium hypochlorite – liquid bleach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3.5%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part bleach to 2.5 parts water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06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Sodium hypochlorite – liquid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5%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 part bleach to 4 parts water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162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NaDCC</a:t>
                      </a:r>
                      <a:r>
                        <a:rPr lang="en-US" sz="2000" dirty="0" smtClean="0"/>
                        <a:t> (sodium </a:t>
                      </a:r>
                      <a:r>
                        <a:rPr lang="en-US" sz="2000" dirty="0" err="1" smtClean="0"/>
                        <a:t>dichloroisocyanurate</a:t>
                      </a:r>
                      <a:r>
                        <a:rPr lang="en-US" sz="2000" dirty="0" smtClean="0"/>
                        <a:t>) powder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60%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17 grams to 1 </a:t>
                      </a:r>
                      <a:r>
                        <a:rPr lang="en-US" sz="2000" dirty="0" err="1" smtClean="0"/>
                        <a:t>litre</a:t>
                      </a:r>
                      <a:r>
                        <a:rPr lang="en-US" sz="2000" dirty="0" smtClean="0"/>
                        <a:t> water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069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NaDCC (1.5 g/ tablet) – tablets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60%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 tablets to 1 </a:t>
                      </a:r>
                      <a:r>
                        <a:rPr lang="en-US" sz="2000" dirty="0" err="1" smtClean="0"/>
                        <a:t>litre</a:t>
                      </a:r>
                      <a:r>
                        <a:rPr lang="en-US" sz="2000" dirty="0" smtClean="0"/>
                        <a:t> water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17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Chloramine</a:t>
                      </a:r>
                      <a:r>
                        <a:rPr lang="en-US" sz="2000" dirty="0" smtClean="0"/>
                        <a:t> – powder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25%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 g to 1 </a:t>
                      </a:r>
                      <a:r>
                        <a:rPr lang="en-US" sz="2000" dirty="0" err="1" smtClean="0"/>
                        <a:t>litre</a:t>
                      </a:r>
                      <a:r>
                        <a:rPr lang="en-US" sz="2000" dirty="0" smtClean="0"/>
                        <a:t> water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1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Bleaching powder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70%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7g g to 1 </a:t>
                      </a:r>
                      <a:r>
                        <a:rPr lang="en-US" sz="2000" dirty="0" err="1" smtClean="0"/>
                        <a:t>litre</a:t>
                      </a:r>
                      <a:r>
                        <a:rPr lang="en-US" sz="2000" dirty="0" smtClean="0"/>
                        <a:t> water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06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Any other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 per manufacturer’s Instructions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Steps of Hand Hygiene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1027" name="Picture 3" descr="C:\Documents and Settings\Mamta Chauhan\Desktop\downloa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295400"/>
            <a:ext cx="6476999" cy="5257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Guidelines for use of mask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3076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correct procedure of wearing triple layer surgical mask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Perform hand hygiene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Unfold the pleats; make sure that they are facing down.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Place over nose, mouth and chin. 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Fit flexible nose piece over nose bridge. 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Secure with tie strings (upper string to be tied on top of head above the ears –lower string at the back of the neck.) 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Ensure there are no gaps on either side of the mask, adjust to fit.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Guidelines for use of mask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Do not let the mask hanging from the neck. . Change the mask after six hours or as soon as they become wet.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Disposable masks are never to be reused and should be disposed off.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While removing the mask great care must be taken not to touch the potentially infected outer surface of the mask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To remove mask first untie the string below and then the string above and handle the mask using the upper strings.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Disposal of used masks: Used mask should be considered as potentially infected medical waste. Discard the mask in a closed bin immediately after use.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Aim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To provide interim guidance about the environmental cleaning /decontamination of common public places including offices in areas reporting COVID-1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latin typeface="Lucida Sans Unicode" pitchFamily="34" charset="0"/>
                <a:cs typeface="Lucida Sans Unicode" pitchFamily="34" charset="0"/>
              </a:rPr>
              <a:t>Source-</a:t>
            </a:r>
            <a:r>
              <a:rPr lang="en-US" dirty="0" smtClean="0"/>
              <a:t>https://www.mohfw.gov.in/pdf/Guidelinesondisinfectionofcommonpublicplacesincludingoffices.pdf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6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8800" dirty="0" smtClean="0"/>
              <a:t>Thank You </a:t>
            </a:r>
            <a:endParaRPr lang="en-US" sz="8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14692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COVID -19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Corona virus Disease 2019 (COVID -19) is an acute respiratory disease caused by a novel Corona virus (SARS-CoV-2), transmitted in most instances through respiratory droplets, direct contact with cases and also through contaminated surfaces/objects.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Though the virus survives on environmental surfaces for varied period of time, it gets easily inactivated by chemical disinfectants.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Office Areas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021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Indoor areas,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Outdoor areas and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Public toilets.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Indoor areas including office spaces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Start cleaning from cleaner areas and proceed towards dirtier areas.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All indoor areas such as entrance lobbies, corridors and staircases, escalators, elevators, security guard booths, office rooms, meeting rooms, cafeteria should be mopped with a disinfectant with 1% sodium hypochlorite or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phenolic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disinfectants.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High contact surfaces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Elevator buttons,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Handrails / handles and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Call buttons,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Escalator handrails,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Public counters,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Intercom systems, equipment like telephone, printers/scanners, and other office machines 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should be cleaned twice daily by mopping with a linen/absorbable cloth soaked in 1% sodium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hypochlorite.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153400" cy="5745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For metallic surfaces like door handles, security locks, keys etc. 70% alcohol ca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 be used to wipe down surfaces where the use of bleach is not suitable.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Hand sanitizing stations should be installed in office premises (especially at the entry) and near high contact surfaces.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In a meeting/conference/office room, if someone is coughing, without following respiratory etiquettes or mask, the areas around his/her seat should be vacated and cleaned with 1% sodium hypochlorite.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Carefully clean the equipment used in cleaning at the end of the cleaning process. 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Remove PPE, discard in a disposable PPE in yellow disposable bag and wash hands with soap and water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 addition, all employees should consider cleaning the work area in front of them with a disinfecting wipe prior to use and sit one seat further away from others, if possible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Outdoor areas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Outdoor areas have less risk then indoor areas due to air currents and exposure to sunlight. These include bus stops, railway platforms, parks, roads, etc.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Cleaning and disinfection efforts should be targeted to frequently touched/contaminated surfaces as already detailed above.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1260</Words>
  <Application>Microsoft Office PowerPoint</Application>
  <PresentationFormat>On-screen Show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COVID-19: Guidelines on disinfection of common public places including offices </vt:lpstr>
      <vt:lpstr>Aim</vt:lpstr>
      <vt:lpstr>COVID -19</vt:lpstr>
      <vt:lpstr>Office Areas </vt:lpstr>
      <vt:lpstr>Indoor areas including office spaces</vt:lpstr>
      <vt:lpstr>High contact surfaces </vt:lpstr>
      <vt:lpstr>Slide 7</vt:lpstr>
      <vt:lpstr>Slide 8</vt:lpstr>
      <vt:lpstr>Outdoor areas </vt:lpstr>
      <vt:lpstr>Public toilets </vt:lpstr>
      <vt:lpstr>Public toilets </vt:lpstr>
      <vt:lpstr>Public toilets </vt:lpstr>
      <vt:lpstr>Public toilets </vt:lpstr>
      <vt:lpstr>Slide 14</vt:lpstr>
      <vt:lpstr>Personal Protective Equipment (PPE):</vt:lpstr>
      <vt:lpstr>Guidelines for Preparation of 1% sodium hypochlorite solution</vt:lpstr>
      <vt:lpstr>Steps of Hand Hygiene</vt:lpstr>
      <vt:lpstr>Guidelines for use of mask</vt:lpstr>
      <vt:lpstr>Guidelines for use of mask</vt:lpstr>
      <vt:lpstr>Source-https://www.mohfw.gov.in/pdf/Guidelinesondisinfectionofcommonpublicplacesincludingoffices.pdf 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Guidelines on disinfection of common public places including offices</dc:title>
  <dc:creator>Aashish Khandelwal</dc:creator>
  <cp:lastModifiedBy>vikas</cp:lastModifiedBy>
  <cp:revision>13</cp:revision>
  <dcterms:created xsi:type="dcterms:W3CDTF">2006-08-16T00:00:00Z</dcterms:created>
  <dcterms:modified xsi:type="dcterms:W3CDTF">2020-05-11T10:09:57Z</dcterms:modified>
</cp:coreProperties>
</file>